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3"/>
  </p:notes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  <p:sldId id="300" r:id="rId9"/>
    <p:sldId id="299" r:id="rId10"/>
    <p:sldId id="301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89" autoAdjust="0"/>
    <p:restoredTop sz="94660"/>
  </p:normalViewPr>
  <p:slideViewPr>
    <p:cSldViewPr>
      <p:cViewPr>
        <p:scale>
          <a:sx n="66" d="100"/>
          <a:sy n="66" d="100"/>
        </p:scale>
        <p:origin x="-109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8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Щелчок правит 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2391EF81-F04F-4606-8476-0A68D18D3D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146499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6500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44D897-76BC-49C9-9691-57C8B9B569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0C345-0D38-4BD8-B7A1-1DE1E098E4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F23B5-537B-4909-9860-75726E4729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8590A-8804-4EAD-AED2-1E5214362C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E3D0D-C51D-456D-9648-C32CCC2521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E0F73-4910-4FD2-84A9-809295E39E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A034A-C20C-4978-B4EB-1A25700BCD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62BE9-7E37-4C18-A4EF-8BDAB235F4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D257-E2BF-4D02-A797-7DB32022C5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0E2B5-D845-4BDB-A7B9-B6FCD13AB8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C3C8C-1C6F-4CBA-BD59-9387A637B3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145411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grpSp>
          <p:nvGrpSpPr>
            <p:cNvPr id="3081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145413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14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15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16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17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18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19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20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21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22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23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24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25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26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27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28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29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30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31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32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33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34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35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36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37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3107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145439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40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41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42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43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44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45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46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47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48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49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50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51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52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53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3108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45455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56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3109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145458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59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60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61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62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63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64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65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45466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145467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68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69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70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71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72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73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5474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14547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5476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5477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5478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142B81A-51A1-4BC2-B64F-8E3E85B9C2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5479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179388" y="260350"/>
            <a:ext cx="8785225" cy="605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  <a:defRPr/>
            </a:pPr>
            <a:r>
              <a:rPr lang="ru-RU" sz="32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Тема: Статистика населения</a:t>
            </a:r>
            <a:endParaRPr lang="ru-RU" sz="3200" i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 algn="ctr">
              <a:lnSpc>
                <a:spcPct val="110000"/>
              </a:lnSpc>
              <a:defRPr/>
            </a:pPr>
            <a:endParaRPr lang="ru-RU" sz="3200" i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 algn="ctr">
              <a:lnSpc>
                <a:spcPct val="110000"/>
              </a:lnSpc>
              <a:defRPr/>
            </a:pPr>
            <a:r>
              <a:rPr lang="ru-RU" sz="32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План</a:t>
            </a:r>
          </a:p>
          <a:p>
            <a:pPr>
              <a:lnSpc>
                <a:spcPct val="110000"/>
              </a:lnSpc>
              <a:defRPr/>
            </a:pPr>
            <a:r>
              <a:rPr lang="ru-RU" sz="32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1. Взаимосвязь показателей статистики населения и трудового   потенциала</a:t>
            </a:r>
          </a:p>
          <a:p>
            <a:pPr>
              <a:lnSpc>
                <a:spcPct val="110000"/>
              </a:lnSpc>
              <a:defRPr/>
            </a:pPr>
            <a:r>
              <a:rPr lang="ru-RU" sz="32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2. Показатели воспроизводства населения и трудового потенциала</a:t>
            </a:r>
          </a:p>
          <a:p>
            <a:pPr>
              <a:lnSpc>
                <a:spcPct val="110000"/>
              </a:lnSpc>
              <a:defRPr/>
            </a:pPr>
            <a:r>
              <a:rPr lang="ru-RU" sz="32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3. Показатели миграции населения и рабочей силы</a:t>
            </a:r>
          </a:p>
          <a:p>
            <a:pPr>
              <a:lnSpc>
                <a:spcPct val="110000"/>
              </a:lnSpc>
              <a:defRPr/>
            </a:pPr>
            <a:r>
              <a:rPr lang="ru-RU" sz="32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4. Источники статистической информации о миграции населения и рабочей силы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B3876015-DDFB-4711-B2C3-96C9902F3CE3}" type="slidenum">
              <a:rPr lang="ru-RU" sz="1800" b="1"/>
              <a:pPr>
                <a:defRPr/>
              </a:pPr>
              <a:t>1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3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3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3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3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3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3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0"/>
                            </p:stCondLst>
                            <p:childTnLst>
                              <p:par>
                                <p:cTn id="23" presetID="50" presetClass="entr" presetSubtype="0" decel="10000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3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3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50" presetClass="entr" presetSubtype="0" decel="10000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31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31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31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0"/>
                            </p:stCondLst>
                            <p:childTnLst>
                              <p:par>
                                <p:cTn id="35" presetID="50" presetClass="entr" presetSubtype="0" decel="10000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31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31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31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 build="p" advAuto="150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03" name="Text Box 3"/>
          <p:cNvSpPr txBox="1">
            <a:spLocks noChangeArrowheads="1"/>
          </p:cNvSpPr>
          <p:nvPr/>
        </p:nvSpPr>
        <p:spPr bwMode="auto">
          <a:xfrm>
            <a:off x="179388" y="777875"/>
            <a:ext cx="8713787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i="1"/>
              <a:t>Наличное население</a:t>
            </a:r>
            <a:r>
              <a:rPr lang="ru-RU" sz="2400"/>
              <a:t> – это совокупность людей, фактически находившиеся в данном пункте на момент учета, независимо от их постоянного места жительства. </a:t>
            </a:r>
          </a:p>
          <a:p>
            <a:pPr algn="just"/>
            <a:endParaRPr lang="ru-RU" sz="2400"/>
          </a:p>
          <a:p>
            <a:pPr algn="just"/>
            <a:r>
              <a:rPr lang="ru-RU" sz="2400"/>
              <a:t>Наличное население (Н) определяется по формуле:</a:t>
            </a:r>
          </a:p>
          <a:p>
            <a:pPr algn="ctr"/>
            <a:endParaRPr lang="ru-RU" sz="3200" b="1"/>
          </a:p>
          <a:p>
            <a:pPr algn="ctr"/>
            <a:r>
              <a:rPr lang="ru-RU" sz="3200" b="1"/>
              <a:t>Н = П + ВП − ВО</a:t>
            </a:r>
            <a:r>
              <a:rPr lang="ru-RU" sz="2400"/>
              <a:t>.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</a:pPr>
            <a:endParaRPr lang="ru-RU" sz="24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9834190B-0A66-4BDF-9AB9-99128C8BD44F}" type="slidenum">
              <a:rPr lang="ru-RU" sz="1800" b="1"/>
              <a:pPr>
                <a:defRPr/>
              </a:pPr>
              <a:t>10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462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8713788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25000"/>
              </a:spcBef>
            </a:pPr>
            <a:r>
              <a:rPr lang="ru-RU" sz="2400" b="1" u="sng"/>
              <a:t>Основными абсолютными показателями миграции </a:t>
            </a:r>
            <a:r>
              <a:rPr lang="ru-RU" sz="2400"/>
              <a:t>являются: </a:t>
            </a:r>
            <a:endParaRPr lang="ru-RU" sz="2400" b="1" i="1"/>
          </a:p>
          <a:p>
            <a:pPr>
              <a:lnSpc>
                <a:spcPct val="150000"/>
              </a:lnSpc>
              <a:spcBef>
                <a:spcPct val="25000"/>
              </a:spcBef>
              <a:buFont typeface="Wingdings" pitchFamily="2" charset="2"/>
              <a:buChar char="Ø"/>
            </a:pPr>
            <a:r>
              <a:rPr lang="ru-RU" sz="2400" b="1" i="1"/>
              <a:t>число прибывших</a:t>
            </a:r>
            <a:r>
              <a:rPr lang="ru-RU" sz="2400"/>
              <a:t> на данную территорию за год (</a:t>
            </a:r>
            <a:r>
              <a:rPr lang="ru-RU" sz="2400" b="1" i="1"/>
              <a:t>S</a:t>
            </a:r>
            <a:r>
              <a:rPr lang="ru-RU" b="1"/>
              <a:t>приб</a:t>
            </a:r>
            <a:r>
              <a:rPr lang="ru-RU" sz="2400"/>
              <a:t>); </a:t>
            </a:r>
          </a:p>
          <a:p>
            <a:pPr>
              <a:lnSpc>
                <a:spcPct val="150000"/>
              </a:lnSpc>
              <a:spcBef>
                <a:spcPct val="25000"/>
              </a:spcBef>
              <a:buFont typeface="Wingdings" pitchFamily="2" charset="2"/>
              <a:buChar char="Ø"/>
            </a:pPr>
            <a:r>
              <a:rPr lang="ru-RU" sz="2400" b="1" i="1"/>
              <a:t>число выбывших </a:t>
            </a:r>
            <a:r>
              <a:rPr lang="ru-RU" sz="2400"/>
              <a:t>с данной территории за год (</a:t>
            </a:r>
            <a:r>
              <a:rPr lang="ru-RU" sz="2400" b="1" i="1"/>
              <a:t>S</a:t>
            </a:r>
            <a:r>
              <a:rPr lang="ru-RU" b="1"/>
              <a:t>выб</a:t>
            </a:r>
            <a:r>
              <a:rPr lang="ru-RU" sz="2400"/>
              <a:t>); </a:t>
            </a:r>
          </a:p>
          <a:p>
            <a:pPr>
              <a:lnSpc>
                <a:spcPct val="150000"/>
              </a:lnSpc>
              <a:spcBef>
                <a:spcPct val="25000"/>
              </a:spcBef>
              <a:buFont typeface="Wingdings" pitchFamily="2" charset="2"/>
              <a:buChar char="Ø"/>
            </a:pPr>
            <a:r>
              <a:rPr lang="ru-RU" sz="2400" b="1" i="1"/>
              <a:t>сальдо миграции </a:t>
            </a:r>
            <a:r>
              <a:rPr lang="ru-RU" sz="2400"/>
              <a:t>(нетто миграция, миграционный прирост)</a:t>
            </a:r>
          </a:p>
          <a:p>
            <a:pPr algn="ctr">
              <a:lnSpc>
                <a:spcPct val="150000"/>
              </a:lnSpc>
              <a:spcBef>
                <a:spcPct val="25000"/>
              </a:spcBef>
            </a:pPr>
            <a:r>
              <a:rPr lang="ru-RU" sz="2400" b="1"/>
              <a:t>M = </a:t>
            </a:r>
            <a:r>
              <a:rPr lang="ru-RU" sz="2400" b="1" i="1"/>
              <a:t>S</a:t>
            </a:r>
            <a:r>
              <a:rPr lang="ru-RU" b="1"/>
              <a:t>приб</a:t>
            </a:r>
            <a:r>
              <a:rPr lang="ru-RU" sz="2400" b="1"/>
              <a:t>− </a:t>
            </a:r>
            <a:r>
              <a:rPr lang="ru-RU" sz="2400" b="1" i="1"/>
              <a:t>S</a:t>
            </a:r>
            <a:r>
              <a:rPr lang="ru-RU" b="1"/>
              <a:t>выб</a:t>
            </a:r>
            <a:endParaRPr lang="ru-RU" b="1" i="1"/>
          </a:p>
          <a:p>
            <a:pPr>
              <a:lnSpc>
                <a:spcPct val="150000"/>
              </a:lnSpc>
              <a:spcBef>
                <a:spcPct val="25000"/>
              </a:spcBef>
              <a:buFont typeface="Wingdings" pitchFamily="2" charset="2"/>
              <a:buChar char="Ø"/>
            </a:pPr>
            <a:r>
              <a:rPr lang="ru-RU" sz="2400" b="1" i="1"/>
              <a:t>миграционный оборот</a:t>
            </a:r>
            <a:r>
              <a:rPr lang="ru-RU" sz="2400"/>
              <a:t> (объем миграции, брутто-миграция)</a:t>
            </a:r>
          </a:p>
          <a:p>
            <a:pPr algn="ctr">
              <a:lnSpc>
                <a:spcPct val="150000"/>
              </a:lnSpc>
              <a:spcBef>
                <a:spcPct val="25000"/>
              </a:spcBef>
            </a:pPr>
            <a:r>
              <a:rPr lang="ru-RU" sz="2400" b="1"/>
              <a:t>МО = </a:t>
            </a:r>
            <a:r>
              <a:rPr lang="ru-RU" sz="2400" b="1" i="1"/>
              <a:t>S</a:t>
            </a:r>
            <a:r>
              <a:rPr lang="ru-RU" b="1"/>
              <a:t>приб</a:t>
            </a:r>
            <a:r>
              <a:rPr lang="ru-RU" sz="2400" b="1"/>
              <a:t> + </a:t>
            </a:r>
            <a:r>
              <a:rPr lang="ru-RU" sz="2400" b="1" i="1"/>
              <a:t>S</a:t>
            </a:r>
            <a:r>
              <a:rPr lang="ru-RU" b="1"/>
              <a:t>выб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16759ACE-990E-4740-8237-BDD1D28666E5}" type="slidenum">
              <a:rPr lang="ru-RU" sz="1800" b="1"/>
              <a:pPr>
                <a:defRPr/>
              </a:pPr>
              <a:t>11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5651" name="Text Box 3"/>
          <p:cNvSpPr txBox="1">
            <a:spLocks noChangeArrowheads="1"/>
          </p:cNvSpPr>
          <p:nvPr/>
        </p:nvSpPr>
        <p:spPr bwMode="auto">
          <a:xfrm>
            <a:off x="142875" y="676275"/>
            <a:ext cx="8893175" cy="491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75000"/>
              </a:spcBef>
            </a:pPr>
            <a:r>
              <a:rPr lang="ru-RU" sz="2400" i="1"/>
              <a:t>Относительные показатели интенсивности миграции </a:t>
            </a:r>
            <a:r>
              <a:rPr lang="ru-RU" sz="2400"/>
              <a:t>характеризуют частоту случаев перемены места жительства в совокупности населения за определенный период. </a:t>
            </a:r>
          </a:p>
          <a:p>
            <a:pPr algn="just">
              <a:lnSpc>
                <a:spcPct val="130000"/>
              </a:lnSpc>
              <a:spcBef>
                <a:spcPct val="75000"/>
              </a:spcBef>
            </a:pPr>
            <a:r>
              <a:rPr lang="ru-RU" sz="2400"/>
              <a:t>К относительным показателям миграции относятся общие коэффициенты миграции, частные коэффициенты и индексы относительной интенсивности миграции. </a:t>
            </a:r>
          </a:p>
          <a:p>
            <a:pPr algn="just">
              <a:lnSpc>
                <a:spcPct val="130000"/>
              </a:lnSpc>
              <a:spcBef>
                <a:spcPct val="75000"/>
              </a:spcBef>
            </a:pPr>
            <a:r>
              <a:rPr lang="ru-RU" sz="2400"/>
              <a:t>Чаще всего используются общие коэффициенты интенсивности миграции в расчете на 1000 или 10 000 жителей в год.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EC9EF737-A932-4541-8534-09B8EC2C4036}" type="slidenum">
              <a:rPr lang="ru-RU" sz="1800" b="1"/>
              <a:pPr>
                <a:defRPr/>
              </a:pPr>
              <a:t>12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667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8713788" cy="618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sz="2400" b="1" u="sng"/>
              <a:t>Общими коэффициентами миграции </a:t>
            </a:r>
            <a:r>
              <a:rPr lang="ru-RU" sz="2400"/>
              <a:t>являются: </a:t>
            </a:r>
            <a:endParaRPr lang="ru-RU" sz="2400" b="1" i="1"/>
          </a:p>
          <a:p>
            <a:pPr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q"/>
            </a:pPr>
            <a:r>
              <a:rPr lang="ru-RU" sz="2400" b="1" i="1"/>
              <a:t> коэффициент прибытия:</a:t>
            </a:r>
            <a:r>
              <a:rPr lang="ru-RU" sz="2400"/>
              <a:t> </a:t>
            </a:r>
            <a:r>
              <a:rPr lang="ru-RU" sz="2400" b="1"/>
              <a:t>K</a:t>
            </a:r>
            <a:r>
              <a:rPr lang="ru-RU" b="1"/>
              <a:t>приб</a:t>
            </a:r>
            <a:r>
              <a:rPr lang="ru-RU" sz="2400" b="1"/>
              <a:t> = </a:t>
            </a:r>
            <a:r>
              <a:rPr lang="ru-RU" sz="2400" b="1" i="1"/>
              <a:t>S</a:t>
            </a:r>
            <a:r>
              <a:rPr lang="ru-RU" b="1"/>
              <a:t>приб</a:t>
            </a:r>
            <a:r>
              <a:rPr lang="ru-RU" sz="2400" b="1"/>
              <a:t> / </a:t>
            </a:r>
            <a:r>
              <a:rPr lang="ru-RU" sz="2400" b="1" i="1"/>
              <a:t>S * </a:t>
            </a:r>
            <a:r>
              <a:rPr lang="ru-RU" sz="2400" b="1"/>
              <a:t>1000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sz="2400"/>
              <a:t>    где </a:t>
            </a:r>
            <a:r>
              <a:rPr lang="ru-RU" sz="2400" b="1"/>
              <a:t>K</a:t>
            </a:r>
            <a:r>
              <a:rPr lang="ru-RU" b="1"/>
              <a:t>приб</a:t>
            </a:r>
            <a:r>
              <a:rPr lang="ru-RU" sz="2400"/>
              <a:t> - число прибывших на 1000 человек населения в среднем за год на данную территорию;</a:t>
            </a:r>
            <a:endParaRPr lang="ru-RU" sz="2400" i="1"/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sz="2400" i="1"/>
              <a:t>          </a:t>
            </a:r>
            <a:r>
              <a:rPr lang="ru-RU" sz="2400" b="1" i="1"/>
              <a:t>S</a:t>
            </a:r>
            <a:r>
              <a:rPr lang="ru-RU" sz="2400"/>
              <a:t> - среднегодовая численность населения, прожива-ющего на территории данной страны; </a:t>
            </a:r>
            <a:endParaRPr lang="ru-RU" sz="2400" b="1" i="1"/>
          </a:p>
          <a:p>
            <a:pPr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q"/>
            </a:pPr>
            <a:r>
              <a:rPr lang="ru-RU" sz="2400" b="1" i="1"/>
              <a:t> коэффициент выбытия:</a:t>
            </a:r>
            <a:r>
              <a:rPr lang="ru-RU" sz="2400"/>
              <a:t> </a:t>
            </a:r>
            <a:r>
              <a:rPr lang="ru-RU" sz="2400" b="1"/>
              <a:t>K</a:t>
            </a:r>
            <a:r>
              <a:rPr lang="ru-RU" b="1"/>
              <a:t>выб</a:t>
            </a:r>
            <a:r>
              <a:rPr lang="ru-RU" sz="2400" b="1"/>
              <a:t> = </a:t>
            </a:r>
            <a:r>
              <a:rPr lang="ru-RU" sz="2400" b="1" i="1"/>
              <a:t>S</a:t>
            </a:r>
            <a:r>
              <a:rPr lang="ru-RU" b="1"/>
              <a:t>выб</a:t>
            </a:r>
            <a:r>
              <a:rPr lang="ru-RU" sz="2400" b="1"/>
              <a:t> /</a:t>
            </a:r>
            <a:r>
              <a:rPr lang="ru-RU" sz="2400" b="1" i="1"/>
              <a:t> S * </a:t>
            </a:r>
            <a:r>
              <a:rPr lang="ru-RU" sz="2400" b="1"/>
              <a:t>1000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sz="2400"/>
              <a:t>     где</a:t>
            </a:r>
            <a:r>
              <a:rPr lang="ru-RU" sz="2400" b="1"/>
              <a:t> K</a:t>
            </a:r>
            <a:r>
              <a:rPr lang="ru-RU" b="1"/>
              <a:t>выб</a:t>
            </a:r>
            <a:r>
              <a:rPr lang="ru-RU" sz="2400"/>
              <a:t> - число выбывших с данной территории;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q"/>
            </a:pPr>
            <a:r>
              <a:rPr lang="ru-RU" sz="2400" b="1" i="1"/>
              <a:t> коэффициент интенсивности миграционного прироста:</a:t>
            </a:r>
            <a:r>
              <a:rPr lang="ru-RU" sz="2400"/>
              <a:t> 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ru-RU" sz="2400" b="1"/>
              <a:t>К</a:t>
            </a:r>
            <a:r>
              <a:rPr lang="ru-RU" b="1"/>
              <a:t>мигр.прир</a:t>
            </a:r>
            <a:r>
              <a:rPr lang="ru-RU" sz="2400" b="1"/>
              <a:t> = (</a:t>
            </a:r>
            <a:r>
              <a:rPr lang="ru-RU" sz="2400" b="1" i="1"/>
              <a:t>S</a:t>
            </a:r>
            <a:r>
              <a:rPr lang="ru-RU" b="1"/>
              <a:t>приб</a:t>
            </a:r>
            <a:r>
              <a:rPr lang="ru-RU" sz="2400" b="1"/>
              <a:t> + </a:t>
            </a:r>
            <a:r>
              <a:rPr lang="ru-RU" sz="2400" b="1" i="1"/>
              <a:t>S</a:t>
            </a:r>
            <a:r>
              <a:rPr lang="ru-RU" b="1"/>
              <a:t>выб</a:t>
            </a:r>
            <a:r>
              <a:rPr lang="ru-RU" sz="2400" b="1"/>
              <a:t>) / </a:t>
            </a:r>
            <a:r>
              <a:rPr lang="ru-RU" sz="2400" b="1" i="1"/>
              <a:t>S * </a:t>
            </a:r>
            <a:r>
              <a:rPr lang="ru-RU" sz="2400" b="1"/>
              <a:t>1000 = K</a:t>
            </a:r>
            <a:r>
              <a:rPr lang="ru-RU" b="1"/>
              <a:t>приб</a:t>
            </a:r>
            <a:r>
              <a:rPr lang="ru-RU" sz="2400" b="1"/>
              <a:t> − K</a:t>
            </a:r>
            <a:r>
              <a:rPr lang="ru-RU" b="1"/>
              <a:t>выб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0E1A239D-6DD1-439E-ADD9-BA1C002A6F3A}" type="slidenum">
              <a:rPr lang="ru-RU" sz="1800" b="1"/>
              <a:pPr>
                <a:defRPr/>
              </a:pPr>
              <a:t>13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7699" name="Text Box 3"/>
          <p:cNvSpPr txBox="1">
            <a:spLocks noChangeArrowheads="1"/>
          </p:cNvSpPr>
          <p:nvPr/>
        </p:nvSpPr>
        <p:spPr bwMode="auto">
          <a:xfrm>
            <a:off x="71438" y="115888"/>
            <a:ext cx="8964612" cy="656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75000"/>
              </a:spcBef>
              <a:buFont typeface="Wingdings" pitchFamily="2" charset="2"/>
              <a:buChar char="q"/>
            </a:pPr>
            <a:r>
              <a:rPr lang="ru-RU" sz="2400" b="1" i="1"/>
              <a:t> коэффициент интенсивности миграционного оборота:</a:t>
            </a:r>
            <a:r>
              <a:rPr lang="ru-RU" sz="2400"/>
              <a:t> </a:t>
            </a:r>
          </a:p>
          <a:p>
            <a:pPr algn="ctr">
              <a:lnSpc>
                <a:spcPct val="90000"/>
              </a:lnSpc>
              <a:spcBef>
                <a:spcPct val="75000"/>
              </a:spcBef>
            </a:pPr>
            <a:r>
              <a:rPr lang="ru-RU" sz="2400" b="1"/>
              <a:t>К</a:t>
            </a:r>
            <a:r>
              <a:rPr lang="ru-RU" b="1"/>
              <a:t>мигр.обор</a:t>
            </a:r>
            <a:r>
              <a:rPr lang="ru-RU" sz="2400" b="1"/>
              <a:t> = (</a:t>
            </a:r>
            <a:r>
              <a:rPr lang="ru-RU" sz="2400" b="1" i="1"/>
              <a:t>S</a:t>
            </a:r>
            <a:r>
              <a:rPr lang="ru-RU" b="1"/>
              <a:t>приб</a:t>
            </a:r>
            <a:r>
              <a:rPr lang="ru-RU" sz="2400" b="1"/>
              <a:t> + </a:t>
            </a:r>
            <a:r>
              <a:rPr lang="ru-RU" sz="2400" b="1" i="1"/>
              <a:t>S</a:t>
            </a:r>
            <a:r>
              <a:rPr lang="ru-RU" b="1"/>
              <a:t>выб</a:t>
            </a:r>
            <a:r>
              <a:rPr lang="ru-RU" sz="2400" b="1"/>
              <a:t>) / </a:t>
            </a:r>
            <a:r>
              <a:rPr lang="ru-RU" sz="2400" b="1" i="1"/>
              <a:t>S * </a:t>
            </a:r>
            <a:r>
              <a:rPr lang="ru-RU" sz="2400" b="1"/>
              <a:t>1000 = K</a:t>
            </a:r>
            <a:r>
              <a:rPr lang="ru-RU" b="1"/>
              <a:t>приб</a:t>
            </a:r>
            <a:r>
              <a:rPr lang="ru-RU" sz="2400" b="1"/>
              <a:t> + K</a:t>
            </a:r>
            <a:r>
              <a:rPr lang="ru-RU" b="1"/>
              <a:t>выб</a:t>
            </a:r>
          </a:p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ru-RU" sz="2400"/>
              <a:t>    где </a:t>
            </a:r>
            <a:r>
              <a:rPr lang="ru-RU" sz="2400" b="1"/>
              <a:t>К</a:t>
            </a:r>
            <a:r>
              <a:rPr lang="ru-RU" b="1"/>
              <a:t>мигр.обор</a:t>
            </a:r>
            <a:r>
              <a:rPr lang="ru-RU" sz="2400"/>
              <a:t> - число мигрантов на 1000 человек населе-ния независимо от направления; </a:t>
            </a:r>
            <a:endParaRPr lang="ru-RU" sz="2400" b="1" i="1"/>
          </a:p>
          <a:p>
            <a:pPr>
              <a:lnSpc>
                <a:spcPct val="90000"/>
              </a:lnSpc>
              <a:spcBef>
                <a:spcPct val="75000"/>
              </a:spcBef>
              <a:buFont typeface="Wingdings" pitchFamily="2" charset="2"/>
              <a:buChar char="q"/>
            </a:pPr>
            <a:r>
              <a:rPr lang="ru-RU" sz="2400" b="1" i="1"/>
              <a:t> коэффициент эффективности миграции:</a:t>
            </a:r>
            <a:r>
              <a:rPr lang="ru-RU" sz="2400"/>
              <a:t> </a:t>
            </a:r>
          </a:p>
          <a:p>
            <a:pPr algn="ctr">
              <a:lnSpc>
                <a:spcPct val="90000"/>
              </a:lnSpc>
              <a:spcBef>
                <a:spcPct val="75000"/>
              </a:spcBef>
            </a:pPr>
            <a:r>
              <a:rPr lang="ru-RU" sz="2400" b="1"/>
              <a:t>K</a:t>
            </a:r>
            <a:r>
              <a:rPr lang="ru-RU" b="1"/>
              <a:t>эфф</a:t>
            </a:r>
            <a:r>
              <a:rPr lang="ru-RU" sz="2400" b="1"/>
              <a:t> = (</a:t>
            </a:r>
            <a:r>
              <a:rPr lang="ru-RU" sz="2400" b="1" i="1"/>
              <a:t>S</a:t>
            </a:r>
            <a:r>
              <a:rPr lang="ru-RU" b="1"/>
              <a:t>приб</a:t>
            </a:r>
            <a:r>
              <a:rPr lang="ru-RU" sz="2400" b="1"/>
              <a:t> − </a:t>
            </a:r>
            <a:r>
              <a:rPr lang="ru-RU" sz="2400" b="1" i="1"/>
              <a:t>S</a:t>
            </a:r>
            <a:r>
              <a:rPr lang="ru-RU" b="1"/>
              <a:t>выб</a:t>
            </a:r>
            <a:r>
              <a:rPr lang="ru-RU" sz="2400" b="1"/>
              <a:t>) / (</a:t>
            </a:r>
            <a:r>
              <a:rPr lang="ru-RU" sz="2400" b="1" i="1"/>
              <a:t>S</a:t>
            </a:r>
            <a:r>
              <a:rPr lang="ru-RU" b="1"/>
              <a:t>приб</a:t>
            </a:r>
            <a:r>
              <a:rPr lang="ru-RU" sz="2400" b="1"/>
              <a:t> + </a:t>
            </a:r>
            <a:r>
              <a:rPr lang="ru-RU" sz="2400" b="1" i="1"/>
              <a:t>S</a:t>
            </a:r>
            <a:r>
              <a:rPr lang="ru-RU" b="1"/>
              <a:t>выб</a:t>
            </a:r>
            <a:r>
              <a:rPr lang="ru-RU" sz="2400" b="1"/>
              <a:t>) * 1000</a:t>
            </a:r>
          </a:p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ru-RU" sz="2400"/>
              <a:t>     где </a:t>
            </a:r>
            <a:r>
              <a:rPr lang="ru-RU" sz="2400" b="1"/>
              <a:t>K</a:t>
            </a:r>
            <a:r>
              <a:rPr lang="ru-RU" b="1"/>
              <a:t>эфф</a:t>
            </a:r>
            <a:r>
              <a:rPr lang="ru-RU"/>
              <a:t> </a:t>
            </a:r>
            <a:r>
              <a:rPr lang="ru-RU" sz="2400"/>
              <a:t>- удельный вес сальдо миграции в валовом обороте мигрантов; </a:t>
            </a:r>
            <a:endParaRPr lang="ru-RU" sz="2400" b="1" i="1"/>
          </a:p>
          <a:p>
            <a:pPr>
              <a:lnSpc>
                <a:spcPct val="90000"/>
              </a:lnSpc>
              <a:spcBef>
                <a:spcPct val="75000"/>
              </a:spcBef>
              <a:buFont typeface="Wingdings" pitchFamily="2" charset="2"/>
              <a:buChar char="q"/>
            </a:pPr>
            <a:r>
              <a:rPr lang="ru-RU" sz="2400" b="1" i="1"/>
              <a:t> относительное сальдо миграции:</a:t>
            </a:r>
            <a:r>
              <a:rPr lang="ru-RU" sz="2400"/>
              <a:t> </a:t>
            </a:r>
          </a:p>
          <a:p>
            <a:pPr algn="ctr">
              <a:lnSpc>
                <a:spcPct val="90000"/>
              </a:lnSpc>
              <a:spcBef>
                <a:spcPct val="75000"/>
              </a:spcBef>
              <a:buFont typeface="Wingdings" pitchFamily="2" charset="2"/>
              <a:buNone/>
            </a:pPr>
            <a:r>
              <a:rPr lang="ru-RU" sz="2400" b="1"/>
              <a:t>Мo = </a:t>
            </a:r>
            <a:r>
              <a:rPr lang="ru-RU" sz="2400" b="1" i="1"/>
              <a:t>S</a:t>
            </a:r>
            <a:r>
              <a:rPr lang="ru-RU" b="1"/>
              <a:t>приб</a:t>
            </a:r>
            <a:r>
              <a:rPr lang="ru-RU" sz="2400" b="1"/>
              <a:t> / </a:t>
            </a:r>
            <a:r>
              <a:rPr lang="ru-RU" sz="2400" b="1" i="1"/>
              <a:t>S</a:t>
            </a:r>
            <a:r>
              <a:rPr lang="ru-RU" b="1"/>
              <a:t>выб</a:t>
            </a:r>
            <a:r>
              <a:rPr lang="ru-RU" sz="2400" b="1"/>
              <a:t> * 1000</a:t>
            </a:r>
          </a:p>
          <a:p>
            <a:pPr>
              <a:lnSpc>
                <a:spcPct val="90000"/>
              </a:lnSpc>
              <a:spcBef>
                <a:spcPct val="75000"/>
              </a:spcBef>
            </a:pPr>
            <a:r>
              <a:rPr lang="ru-RU" sz="2400"/>
              <a:t>     где </a:t>
            </a:r>
            <a:r>
              <a:rPr lang="ru-RU" sz="2400" b="1"/>
              <a:t>Мo</a:t>
            </a:r>
            <a:r>
              <a:rPr lang="ru-RU" sz="2400"/>
              <a:t> - число прибывших на территорию в расчете на 1000 человек, выбывших с территории.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4CC66208-7254-4FDB-B773-4D38FCC4A158}" type="slidenum">
              <a:rPr lang="ru-RU" sz="1800" b="1"/>
              <a:pPr>
                <a:defRPr/>
              </a:pPr>
              <a:t>14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000"/>
                            </p:stCondLst>
                            <p:childTnLst>
                              <p:par>
                                <p:cTn id="9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000"/>
                            </p:stCondLst>
                            <p:childTnLst>
                              <p:par>
                                <p:cTn id="14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250825" y="225425"/>
            <a:ext cx="8642350" cy="637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50000"/>
              </a:spcBef>
            </a:pPr>
            <a:r>
              <a:rPr lang="ru-RU" sz="2400"/>
              <a:t>По аналогии с рассмотренными выше показателями для каждой страны или группы стран при наличии соответствующих статистических данных целесообразно рассчитывать следующие абсолютные показатели: </a:t>
            </a:r>
            <a:endParaRPr lang="ru-RU" sz="2400" b="1" i="1"/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400" b="1" i="1"/>
              <a:t>число иммигрантов </a:t>
            </a:r>
            <a:r>
              <a:rPr lang="ru-RU" sz="2400"/>
              <a:t>(въездов) - всего, 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sz="2400"/>
              <a:t>    из них: </a:t>
            </a:r>
            <a:r>
              <a:rPr lang="ru-RU" sz="2400" b="1" i="1"/>
              <a:t>трудящиеся-иммигранты,</a:t>
            </a:r>
            <a:r>
              <a:rPr lang="ru-RU" sz="2400"/>
              <a:t> </a:t>
            </a:r>
            <a:endParaRPr lang="ru-RU" sz="2400" b="1" i="1"/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400" b="1" i="1"/>
              <a:t>число эмигрантов</a:t>
            </a:r>
            <a:r>
              <a:rPr lang="ru-RU" sz="2400"/>
              <a:t> (выездов) - всего, 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sz="2400"/>
              <a:t>    из них: </a:t>
            </a:r>
            <a:r>
              <a:rPr lang="ru-RU" sz="2400" b="1" i="1"/>
              <a:t>трудящиеся-эмигранты;</a:t>
            </a:r>
            <a:r>
              <a:rPr lang="ru-RU" sz="2400"/>
              <a:t> </a:t>
            </a:r>
            <a:endParaRPr lang="ru-RU" sz="2400" b="1" i="1"/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400" b="1" i="1"/>
              <a:t>сальдо общей миграции,</a:t>
            </a:r>
            <a:r>
              <a:rPr lang="ru-RU" sz="2400"/>
              <a:t> 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sz="2400"/>
              <a:t>    в том числе: </a:t>
            </a:r>
            <a:r>
              <a:rPr lang="ru-RU" sz="2400" b="1" i="1"/>
              <a:t>сальдо трудовой миграции;</a:t>
            </a:r>
            <a:r>
              <a:rPr lang="ru-RU" sz="2400"/>
              <a:t> </a:t>
            </a:r>
            <a:endParaRPr lang="ru-RU" sz="2400" b="1" i="1"/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400" b="1" i="1"/>
              <a:t>общий объем миграции,</a:t>
            </a:r>
            <a:r>
              <a:rPr lang="ru-RU" sz="2400"/>
              <a:t> 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sz="2400"/>
              <a:t>    в том числе: </a:t>
            </a:r>
            <a:r>
              <a:rPr lang="ru-RU" sz="2400" b="1" i="1"/>
              <a:t>объем трудовой миграции.</a:t>
            </a:r>
            <a:r>
              <a:rPr lang="ru-RU" sz="2400"/>
              <a:t>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4A65254F-C65B-4DA6-9033-30FA69EBA0D6}" type="slidenum">
              <a:rPr lang="ru-RU" sz="1800" b="1"/>
              <a:pPr>
                <a:defRPr/>
              </a:pPr>
              <a:t>15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9747" name="Text Box 3"/>
          <p:cNvSpPr txBox="1">
            <a:spLocks noChangeArrowheads="1"/>
          </p:cNvSpPr>
          <p:nvPr/>
        </p:nvSpPr>
        <p:spPr bwMode="auto">
          <a:xfrm>
            <a:off x="179388" y="260350"/>
            <a:ext cx="8785225" cy="633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ru-RU" sz="2400"/>
              <a:t>В аналитических целях для характеристики миграционных потоков и потоков трудящихся-мигрантов целесообразно рассчитывать: 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sz="2400"/>
              <a:t>1) удельные веса показателей международной трудовой миграции в соответствующих показателях общей миграции населения на основе абсолютных данных; 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sz="2400"/>
              <a:t>2) доли эмигрантов и иммигрантов в трудоспособном возрасте соответственно в общей численности эмигрантов и иммигрантов данной страны; </a:t>
            </a:r>
          </a:p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sz="2400"/>
              <a:t>3) доли эмигрирующей и иммигрирующей высококвалифицированной рабочей силы соответственно в численности трудящихся-эмигрантов и трудящихся-иммигрантов.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E8DF9A30-3866-4072-AA4F-17A9F06E5791}" type="slidenum">
              <a:rPr lang="ru-RU" sz="1800" b="1"/>
              <a:pPr>
                <a:defRPr/>
              </a:pPr>
              <a:t>16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0771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8713788" cy="608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35000"/>
              </a:spcBef>
            </a:pPr>
            <a:r>
              <a:rPr lang="ru-RU" sz="2400"/>
              <a:t>Относительные показатели международной миграции населения рассчитываются по отношению к среднегодовой численности населения, проживающего на территории данной страны, и могут быть представлены такими показателями, как: </a:t>
            </a:r>
            <a:endParaRPr lang="ru-RU" sz="2400" b="1" i="1"/>
          </a:p>
          <a:p>
            <a:pPr>
              <a:lnSpc>
                <a:spcPct val="110000"/>
              </a:lnSpc>
              <a:spcBef>
                <a:spcPct val="35000"/>
              </a:spcBef>
              <a:buFont typeface="Wingdings" pitchFamily="2" charset="2"/>
              <a:buChar char="§"/>
            </a:pPr>
            <a:r>
              <a:rPr lang="ru-RU" sz="2400" b="1" i="1"/>
              <a:t> коэффициент общей иммиграции;</a:t>
            </a:r>
            <a:r>
              <a:rPr lang="ru-RU" sz="2400"/>
              <a:t> </a:t>
            </a:r>
            <a:endParaRPr lang="ru-RU" sz="2400" b="1" i="1"/>
          </a:p>
          <a:p>
            <a:pPr>
              <a:lnSpc>
                <a:spcPct val="110000"/>
              </a:lnSpc>
              <a:spcBef>
                <a:spcPct val="35000"/>
              </a:spcBef>
              <a:buFont typeface="Wingdings" pitchFamily="2" charset="2"/>
              <a:buChar char="§"/>
            </a:pPr>
            <a:r>
              <a:rPr lang="ru-RU" sz="2400" b="1" i="1"/>
              <a:t> коэффициент общей эмиграции;</a:t>
            </a:r>
            <a:r>
              <a:rPr lang="ru-RU" sz="2400"/>
              <a:t> </a:t>
            </a:r>
            <a:endParaRPr lang="ru-RU" sz="2400" b="1" i="1"/>
          </a:p>
          <a:p>
            <a:pPr>
              <a:lnSpc>
                <a:spcPct val="110000"/>
              </a:lnSpc>
              <a:spcBef>
                <a:spcPct val="35000"/>
              </a:spcBef>
              <a:buFont typeface="Wingdings" pitchFamily="2" charset="2"/>
              <a:buChar char="§"/>
            </a:pPr>
            <a:r>
              <a:rPr lang="ru-RU" sz="2400" b="1" i="1"/>
              <a:t> коэффициент интенсивности общего миграционного прироста</a:t>
            </a:r>
            <a:r>
              <a:rPr lang="ru-RU" sz="2400"/>
              <a:t>, </a:t>
            </a:r>
            <a:endParaRPr lang="ru-RU" sz="2400" b="1" i="1"/>
          </a:p>
          <a:p>
            <a:pPr>
              <a:lnSpc>
                <a:spcPct val="110000"/>
              </a:lnSpc>
              <a:spcBef>
                <a:spcPct val="35000"/>
              </a:spcBef>
              <a:buFont typeface="Wingdings" pitchFamily="2" charset="2"/>
              <a:buChar char="§"/>
            </a:pPr>
            <a:r>
              <a:rPr lang="ru-RU" sz="2400" b="1" i="1"/>
              <a:t> коэффициент интенсивности объема общей миграции</a:t>
            </a:r>
            <a:r>
              <a:rPr lang="ru-RU" sz="2400"/>
              <a:t>; </a:t>
            </a:r>
            <a:endParaRPr lang="ru-RU" sz="2400" b="1" i="1"/>
          </a:p>
          <a:p>
            <a:pPr>
              <a:lnSpc>
                <a:spcPct val="110000"/>
              </a:lnSpc>
              <a:spcBef>
                <a:spcPct val="35000"/>
              </a:spcBef>
              <a:buFont typeface="Wingdings" pitchFamily="2" charset="2"/>
              <a:buChar char="§"/>
            </a:pPr>
            <a:r>
              <a:rPr lang="ru-RU" sz="2400" b="1" i="1"/>
              <a:t> коэффициент эффективности внешней миграции</a:t>
            </a:r>
            <a:r>
              <a:rPr lang="ru-RU" sz="2400"/>
              <a:t>; </a:t>
            </a:r>
            <a:endParaRPr lang="ru-RU" sz="2400" b="1" i="1"/>
          </a:p>
          <a:p>
            <a:pPr>
              <a:lnSpc>
                <a:spcPct val="110000"/>
              </a:lnSpc>
              <a:spcBef>
                <a:spcPct val="35000"/>
              </a:spcBef>
              <a:buFont typeface="Wingdings" pitchFamily="2" charset="2"/>
              <a:buChar char="§"/>
            </a:pPr>
            <a:r>
              <a:rPr lang="ru-RU" sz="2400" b="1" i="1"/>
              <a:t> относительное сальдо внешней миграции</a:t>
            </a:r>
            <a:r>
              <a:rPr lang="ru-RU" sz="2400"/>
              <a:t>.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1E84A48A-4464-4F15-80BE-AD24D296055C}" type="slidenum">
              <a:rPr lang="ru-RU" sz="1800" b="1"/>
              <a:pPr>
                <a:defRPr/>
              </a:pPr>
              <a:t>17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1795" name="Text Box 3"/>
          <p:cNvSpPr txBox="1">
            <a:spLocks noChangeArrowheads="1"/>
          </p:cNvSpPr>
          <p:nvPr/>
        </p:nvSpPr>
        <p:spPr bwMode="auto">
          <a:xfrm>
            <a:off x="250825" y="188913"/>
            <a:ext cx="8642350" cy="634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35000"/>
              </a:spcBef>
            </a:pPr>
            <a:r>
              <a:rPr lang="ru-RU" sz="2400"/>
              <a:t>Относительные показатели международной миграции рабочей силы рассчитываются по отношению к среднегодовой численности трудоспособного населения, проживающего на территории конкретной страны, и характеризуются следующими индикаторами: </a:t>
            </a:r>
            <a:endParaRPr lang="ru-RU" sz="2400" b="1" i="1"/>
          </a:p>
          <a:p>
            <a:pPr>
              <a:spcBef>
                <a:spcPct val="35000"/>
              </a:spcBef>
              <a:buFontTx/>
              <a:buChar char="•"/>
            </a:pPr>
            <a:r>
              <a:rPr lang="ru-RU" sz="2400" b="1" i="1"/>
              <a:t> коэффициент трудовой иммиграции;</a:t>
            </a:r>
            <a:r>
              <a:rPr lang="ru-RU" sz="2400"/>
              <a:t> </a:t>
            </a:r>
            <a:endParaRPr lang="ru-RU" sz="2400" b="1" i="1"/>
          </a:p>
          <a:p>
            <a:pPr>
              <a:spcBef>
                <a:spcPct val="35000"/>
              </a:spcBef>
              <a:buFontTx/>
              <a:buChar char="•"/>
            </a:pPr>
            <a:r>
              <a:rPr lang="ru-RU" sz="2400" b="1" i="1"/>
              <a:t> коэффициент трудовой эмиграции</a:t>
            </a:r>
            <a:r>
              <a:rPr lang="ru-RU" sz="2400"/>
              <a:t>; </a:t>
            </a:r>
            <a:endParaRPr lang="ru-RU" sz="2400" b="1" i="1"/>
          </a:p>
          <a:p>
            <a:pPr>
              <a:spcBef>
                <a:spcPct val="35000"/>
              </a:spcBef>
              <a:buFontTx/>
              <a:buChar char="•"/>
            </a:pPr>
            <a:r>
              <a:rPr lang="ru-RU" sz="2400" b="1" i="1"/>
              <a:t> коэффициент интенсивности прироста трудящихся-мигрантов</a:t>
            </a:r>
            <a:r>
              <a:rPr lang="ru-RU" sz="2400"/>
              <a:t>; </a:t>
            </a:r>
            <a:endParaRPr lang="ru-RU" sz="2400" b="1" i="1"/>
          </a:p>
          <a:p>
            <a:pPr>
              <a:spcBef>
                <a:spcPct val="35000"/>
              </a:spcBef>
              <a:buFontTx/>
              <a:buChar char="•"/>
            </a:pPr>
            <a:r>
              <a:rPr lang="ru-RU" sz="2400" b="1" i="1"/>
              <a:t> коэффициент интенсивности объема трудовой миграции</a:t>
            </a:r>
            <a:r>
              <a:rPr lang="ru-RU" sz="2400"/>
              <a:t>(или норма трудовой миграции); </a:t>
            </a:r>
            <a:endParaRPr lang="ru-RU" sz="2400" b="1" i="1"/>
          </a:p>
          <a:p>
            <a:pPr>
              <a:spcBef>
                <a:spcPct val="35000"/>
              </a:spcBef>
              <a:buFontTx/>
              <a:buChar char="•"/>
            </a:pPr>
            <a:r>
              <a:rPr lang="ru-RU" sz="2400" b="1" i="1"/>
              <a:t> коэффициент эффективности внешней трудовой миграции</a:t>
            </a:r>
            <a:r>
              <a:rPr lang="ru-RU" sz="2400"/>
              <a:t>; </a:t>
            </a:r>
            <a:endParaRPr lang="ru-RU" sz="2400" b="1" i="1"/>
          </a:p>
          <a:p>
            <a:pPr>
              <a:spcBef>
                <a:spcPct val="35000"/>
              </a:spcBef>
              <a:buFontTx/>
              <a:buChar char="•"/>
            </a:pPr>
            <a:r>
              <a:rPr lang="ru-RU" sz="2400" b="1" i="1"/>
              <a:t> относительное сальдо внешней трудовой миграции</a:t>
            </a:r>
            <a:r>
              <a:rPr lang="ru-RU" sz="2400"/>
              <a:t>.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E8DBB2E0-AA06-4961-89E0-E853851E4A61}" type="slidenum">
              <a:rPr lang="ru-RU" sz="1800" b="1"/>
              <a:pPr>
                <a:defRPr/>
              </a:pPr>
              <a:t>18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2819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8713788" cy="633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50000"/>
              </a:spcBef>
            </a:pPr>
            <a:r>
              <a:rPr lang="ru-RU" sz="2400"/>
              <a:t>В настоящее время основными источниками данных о масштабе, структуре и направлениях международных миграционных потоков рабочей силы являются: </a:t>
            </a:r>
          </a:p>
          <a:p>
            <a:pPr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400"/>
              <a:t>статистика пограничного контроля (полицейских или иммиграционных органов власти, контролирующих въезды и выезды) - наиболее распространенный способ получения информации, фиксирующий данные лишь на определенный момент времени; </a:t>
            </a:r>
          </a:p>
          <a:p>
            <a:pPr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400"/>
              <a:t>статистика регистров населения (данные, получаемые при вручении заграничных паспортов, оформлении въездных виз и др.); </a:t>
            </a:r>
          </a:p>
          <a:p>
            <a:pPr>
              <a:lnSpc>
                <a:spcPct val="13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400"/>
              <a:t>статистика паспортов для граждан данной страны;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26AD76E9-0799-485B-8A8F-59425F940E82}" type="slidenum">
              <a:rPr lang="ru-RU" sz="1800" b="1"/>
              <a:pPr>
                <a:defRPr/>
              </a:pPr>
              <a:t>19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8484" name="Text Box 4"/>
          <p:cNvSpPr txBox="1">
            <a:spLocks noChangeArrowheads="1"/>
          </p:cNvSpPr>
          <p:nvPr/>
        </p:nvSpPr>
        <p:spPr bwMode="auto">
          <a:xfrm>
            <a:off x="179388" y="44450"/>
            <a:ext cx="8785225" cy="667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ru-RU" sz="2800"/>
              <a:t>Носителем трудового потенциала является </a:t>
            </a:r>
            <a:r>
              <a:rPr lang="ru-RU" sz="2800" b="1" i="1"/>
              <a:t>трудоспособное население, </a:t>
            </a:r>
            <a:r>
              <a:rPr lang="ru-RU" sz="2800"/>
              <a:t>включающее население в трудоспособном возрасте, а также население за пределами трудоспособного возраста, занятое экономической деятельностью.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ru-RU" sz="2800"/>
              <a:t> Границы трудоспособного возраста определяются законодательными актами стран с учетом национальных особенностей, традиций и обычаев. </a:t>
            </a:r>
          </a:p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ru-RU" sz="2800"/>
              <a:t>В России </a:t>
            </a:r>
            <a:r>
              <a:rPr lang="ru-RU" sz="2800" i="1"/>
              <a:t>нижняя граница </a:t>
            </a:r>
            <a:r>
              <a:rPr lang="ru-RU" sz="2800"/>
              <a:t>трудоспособного возраста составляет 16 лет, </a:t>
            </a:r>
            <a:r>
              <a:rPr lang="ru-RU" sz="2800" i="1"/>
              <a:t>верхняя граница </a:t>
            </a:r>
            <a:r>
              <a:rPr lang="ru-RU" sz="2800"/>
              <a:t>(граница пенсионного возраста) равна 55 годам для женщин и 60 годам для мужчин.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1A641B30-8457-46B4-9561-B9689E6CBD2B}" type="slidenum">
              <a:rPr lang="ru-RU" sz="1800" b="1"/>
              <a:pPr>
                <a:defRPr/>
              </a:pPr>
              <a:t>2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8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843" name="Text Box 3"/>
          <p:cNvSpPr txBox="1">
            <a:spLocks noChangeArrowheads="1"/>
          </p:cNvSpPr>
          <p:nvPr/>
        </p:nvSpPr>
        <p:spPr bwMode="auto">
          <a:xfrm>
            <a:off x="179388" y="333375"/>
            <a:ext cx="8785225" cy="608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400"/>
              <a:t>статистика различных анкет, заявлений о смене мест жительства, переписей населения - этот источник позволяет изучать международную миграцию в течение определенного периода, т.е. анализировать динамику изучаемого явления (данные из этого источника наиболее достоверны); </a:t>
            </a:r>
          </a:p>
          <a:p>
            <a:pPr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400"/>
              <a:t>статистика морских и авиационных портов на основе деклараций капитанов кораблей, других административных документов навигационных компаний или на основании индивидуальных карточек, полученных каждым путешественником или главой семьи; </a:t>
            </a:r>
          </a:p>
          <a:p>
            <a:pPr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ru-RU" sz="2400"/>
              <a:t>статистика разрешений на привлечение иностранной рабочей силы или трудоустройство своих граждан за рубежом, контрактов о переезде и т.д.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E301D9C2-536C-492C-AE92-35E260FE4CFE}" type="slidenum">
              <a:rPr lang="ru-RU" sz="1800" b="1"/>
              <a:pPr>
                <a:defRPr/>
              </a:pPr>
              <a:t>20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4867" name="Text Box 3"/>
          <p:cNvSpPr txBox="1">
            <a:spLocks noChangeArrowheads="1"/>
          </p:cNvSpPr>
          <p:nvPr/>
        </p:nvSpPr>
        <p:spPr bwMode="auto">
          <a:xfrm>
            <a:off x="179388" y="260350"/>
            <a:ext cx="8785225" cy="626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75000"/>
              </a:spcBef>
            </a:pPr>
            <a:r>
              <a:rPr lang="ru-RU" sz="2400"/>
              <a:t>По источникам статистической информации о миграции населения и рабочей силы выделяют следующие методы ее учета: </a:t>
            </a:r>
            <a:endParaRPr lang="ru-RU" sz="2400" i="1"/>
          </a:p>
          <a:p>
            <a:pPr algn="just">
              <a:lnSpc>
                <a:spcPct val="110000"/>
              </a:lnSpc>
              <a:spcBef>
                <a:spcPct val="75000"/>
              </a:spcBef>
            </a:pPr>
            <a:r>
              <a:rPr lang="ru-RU" sz="2400" i="1"/>
              <a:t>Прямые методы учета миграции, </a:t>
            </a:r>
            <a:r>
              <a:rPr lang="ru-RU" sz="2400"/>
              <a:t>представляют собой текущую непосредственную регистрацию каждого отдельного случая передвижения. </a:t>
            </a:r>
          </a:p>
          <a:p>
            <a:pPr algn="just">
              <a:lnSpc>
                <a:spcPct val="110000"/>
              </a:lnSpc>
              <a:spcBef>
                <a:spcPct val="75000"/>
              </a:spcBef>
            </a:pPr>
            <a:r>
              <a:rPr lang="ru-RU" sz="2400" i="1"/>
              <a:t>Косвенные методы учета миграции </a:t>
            </a:r>
            <a:r>
              <a:rPr lang="ru-RU" sz="2400"/>
              <a:t>в большинстве случаев носят оценочный характер и опираются на материалы выборочных обследований, статистику труда и транспортную статистику, совместное использование которых помогает расширить возможности анализа миграции населения и рабочей силы, позволяет более точно и всесторонне учитывать миграционные процессы при характеристике международного рынка труда.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2CA74BE8-E566-4DC8-991C-E67167B7ED3C}" type="slidenum">
              <a:rPr lang="ru-RU" sz="1800" b="1"/>
              <a:pPr>
                <a:defRPr/>
              </a:pPr>
              <a:t>21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9508" name="Text Box 4"/>
          <p:cNvSpPr txBox="1">
            <a:spLocks noChangeArrowheads="1"/>
          </p:cNvSpPr>
          <p:nvPr/>
        </p:nvSpPr>
        <p:spPr bwMode="auto">
          <a:xfrm>
            <a:off x="71438" y="115888"/>
            <a:ext cx="8964612" cy="643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ru-RU" sz="2000" dirty="0">
                <a:latin typeface="Arial" charset="0"/>
                <a:cs typeface="Arial" charset="0"/>
              </a:rPr>
              <a:t>С точки зрения формирования трудовых ресурсов важное значение имеет расчет следующих показателей трудовой нагрузки: 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ru-RU" sz="2000" b="1" i="1" dirty="0">
                <a:latin typeface="Arial" charset="0"/>
                <a:cs typeface="Arial" charset="0"/>
              </a:rPr>
              <a:t>  коэффициент трудового замещения</a:t>
            </a:r>
            <a:r>
              <a:rPr lang="ru-RU" sz="2000" dirty="0">
                <a:latin typeface="Arial" charset="0"/>
                <a:cs typeface="Arial" charset="0"/>
              </a:rPr>
              <a:t> 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К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труд.зам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= </a:t>
            </a:r>
            <a:r>
              <a:rPr lang="ru-RU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подр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/ </a:t>
            </a:r>
            <a:r>
              <a:rPr lang="ru-RU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труд</a:t>
            </a:r>
            <a:endParaRPr lang="ru-RU" sz="16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 marL="449263" indent="-449263">
              <a:lnSpc>
                <a:spcPct val="120000"/>
              </a:lnSpc>
              <a:spcBef>
                <a:spcPct val="50000"/>
              </a:spcBef>
              <a:defRPr/>
            </a:pPr>
            <a:r>
              <a:rPr lang="ru-RU" sz="2000" dirty="0">
                <a:latin typeface="Arial" charset="0"/>
                <a:cs typeface="Arial" charset="0"/>
              </a:rPr>
              <a:t>где </a:t>
            </a:r>
            <a:r>
              <a:rPr lang="ru-RU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подр</a:t>
            </a:r>
            <a:r>
              <a:rPr lang="ru-RU" sz="2000" dirty="0">
                <a:latin typeface="Arial" charset="0"/>
                <a:cs typeface="Arial" charset="0"/>
              </a:rPr>
              <a:t> - численность детей, не достигших трудоспособного возраста;      </a:t>
            </a:r>
            <a:r>
              <a:rPr lang="ru-RU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труд</a:t>
            </a:r>
            <a:r>
              <a:rPr lang="ru-RU" sz="2000" dirty="0">
                <a:latin typeface="Arial" charset="0"/>
                <a:cs typeface="Arial" charset="0"/>
              </a:rPr>
              <a:t> - численность лиц трудоспособного возраста;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ru-RU" sz="2000" b="1" i="1" dirty="0">
                <a:latin typeface="Arial" charset="0"/>
                <a:cs typeface="Arial" charset="0"/>
              </a:rPr>
              <a:t>  коэффициент пенсионной нагрузки</a:t>
            </a:r>
            <a:r>
              <a:rPr lang="ru-RU" sz="2000" dirty="0">
                <a:latin typeface="Arial" charset="0"/>
                <a:cs typeface="Arial" charset="0"/>
              </a:rPr>
              <a:t> 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К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пенс</a:t>
            </a:r>
            <a:r>
              <a:rPr lang="ru-RU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нагр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= </a:t>
            </a:r>
            <a:r>
              <a:rPr lang="ru-RU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пенс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/ </a:t>
            </a:r>
            <a:r>
              <a:rPr lang="ru-RU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труд</a:t>
            </a:r>
            <a:endParaRPr lang="ru-RU" sz="16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ru-RU" sz="2000" dirty="0">
                <a:latin typeface="Arial" charset="0"/>
                <a:cs typeface="Arial" charset="0"/>
              </a:rPr>
              <a:t>где </a:t>
            </a:r>
            <a:r>
              <a:rPr lang="ru-RU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пенс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ru-RU" sz="2000" dirty="0">
                <a:latin typeface="Arial" charset="0"/>
                <a:cs typeface="Arial" charset="0"/>
              </a:rPr>
              <a:t>- численность лиц пенсионного возраста;</a:t>
            </a:r>
          </a:p>
          <a:p>
            <a:pPr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ru-RU" sz="2000" b="1" i="1" dirty="0">
                <a:latin typeface="Arial" charset="0"/>
                <a:cs typeface="Arial" charset="0"/>
              </a:rPr>
              <a:t>  коэффициент общей трудовой нагрузки</a:t>
            </a:r>
            <a:r>
              <a:rPr lang="ru-RU" sz="2000" dirty="0">
                <a:latin typeface="Arial" charset="0"/>
                <a:cs typeface="Arial" charset="0"/>
              </a:rPr>
              <a:t> 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К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общ.труд.нагр</a:t>
            </a:r>
            <a:r>
              <a:rPr lang="ru-RU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.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= (</a:t>
            </a:r>
            <a:r>
              <a:rPr lang="ru-RU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подр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+ </a:t>
            </a:r>
            <a:r>
              <a:rPr lang="ru-RU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пенс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) / </a:t>
            </a:r>
            <a:r>
              <a:rPr lang="ru-RU" sz="2000" b="1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труд</a:t>
            </a:r>
            <a:endParaRPr lang="ru-RU" sz="16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ru-RU" sz="2000" dirty="0">
                <a:latin typeface="Arial" charset="0"/>
                <a:cs typeface="Arial" charset="0"/>
              </a:rPr>
              <a:t>При этом существует следующая взаимосвязь: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ru-RU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К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общ.труд.нагр</a:t>
            </a:r>
            <a:r>
              <a:rPr lang="ru-RU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.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= </a:t>
            </a:r>
            <a:r>
              <a:rPr lang="ru-RU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К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труд.зам</a:t>
            </a: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+ </a:t>
            </a:r>
            <a:r>
              <a:rPr lang="ru-RU" sz="20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К</a:t>
            </a:r>
            <a:r>
              <a:rPr lang="ru-RU" sz="16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пенс.нагр</a:t>
            </a:r>
            <a:r>
              <a:rPr lang="ru-RU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DF609A49-5400-44EB-86F2-03E795EDACD0}" type="slidenum">
              <a:rPr lang="ru-RU" sz="1800" b="1"/>
              <a:pPr>
                <a:defRPr/>
              </a:pPr>
              <a:t>3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9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9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9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9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9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9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95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95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95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95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95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95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95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95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95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95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0531" name="Text Box 3"/>
          <p:cNvSpPr txBox="1">
            <a:spLocks noChangeArrowheads="1"/>
          </p:cNvSpPr>
          <p:nvPr/>
        </p:nvSpPr>
        <p:spPr bwMode="auto">
          <a:xfrm>
            <a:off x="179388" y="-26988"/>
            <a:ext cx="8785225" cy="6518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60000"/>
              </a:lnSpc>
            </a:pPr>
            <a:r>
              <a:rPr lang="ru-RU" sz="2400"/>
              <a:t>К </a:t>
            </a:r>
            <a:r>
              <a:rPr lang="ru-RU" sz="2400" b="1" u="sng"/>
              <a:t>абсолютным показателям естественного движения населения </a:t>
            </a:r>
            <a:r>
              <a:rPr lang="ru-RU" sz="2400"/>
              <a:t>относятся:</a:t>
            </a:r>
            <a:endParaRPr lang="ru-RU" sz="2400" b="1" i="1"/>
          </a:p>
          <a:p>
            <a:pPr>
              <a:lnSpc>
                <a:spcPct val="160000"/>
              </a:lnSpc>
              <a:buFont typeface="Wingdings" pitchFamily="2" charset="2"/>
              <a:buChar char="Ø"/>
            </a:pPr>
            <a:r>
              <a:rPr lang="ru-RU" sz="2400" b="1" i="1"/>
              <a:t> число родившихся</a:t>
            </a:r>
            <a:r>
              <a:rPr lang="ru-RU" sz="2400"/>
              <a:t> в данной стране за год (</a:t>
            </a:r>
            <a:r>
              <a:rPr lang="ru-RU" sz="2400" b="1" i="1"/>
              <a:t>S</a:t>
            </a:r>
            <a:r>
              <a:rPr lang="ru-RU" b="1"/>
              <a:t>род</a:t>
            </a:r>
            <a:r>
              <a:rPr lang="ru-RU" sz="2400"/>
              <a:t>);</a:t>
            </a:r>
          </a:p>
          <a:p>
            <a:pPr>
              <a:lnSpc>
                <a:spcPct val="160000"/>
              </a:lnSpc>
              <a:buFont typeface="Wingdings" pitchFamily="2" charset="2"/>
              <a:buChar char="Ø"/>
            </a:pPr>
            <a:r>
              <a:rPr lang="ru-RU" sz="2400" b="1" i="1"/>
              <a:t> число умерших</a:t>
            </a:r>
            <a:r>
              <a:rPr lang="ru-RU" sz="2400"/>
              <a:t> в данной стране за год (</a:t>
            </a:r>
            <a:r>
              <a:rPr lang="ru-RU" sz="2400" b="1" i="1"/>
              <a:t>S</a:t>
            </a:r>
            <a:r>
              <a:rPr lang="ru-RU" b="1"/>
              <a:t>ум</a:t>
            </a:r>
            <a:r>
              <a:rPr lang="ru-RU" sz="2400"/>
              <a:t>);</a:t>
            </a:r>
          </a:p>
          <a:p>
            <a:pPr>
              <a:lnSpc>
                <a:spcPct val="160000"/>
              </a:lnSpc>
              <a:buFont typeface="Wingdings" pitchFamily="2" charset="2"/>
              <a:buChar char="Ø"/>
            </a:pPr>
            <a:r>
              <a:rPr lang="ru-RU" sz="2400"/>
              <a:t> </a:t>
            </a:r>
            <a:r>
              <a:rPr lang="ru-RU" sz="2400" b="1" i="1"/>
              <a:t>естественный прирост населения</a:t>
            </a:r>
            <a:endParaRPr lang="ru-RU" sz="2400"/>
          </a:p>
          <a:p>
            <a:pPr algn="ctr">
              <a:lnSpc>
                <a:spcPct val="160000"/>
              </a:lnSpc>
            </a:pPr>
            <a:r>
              <a:rPr lang="ru-RU" sz="2400" b="1"/>
              <a:t>E = </a:t>
            </a:r>
            <a:r>
              <a:rPr lang="ru-RU" sz="2400" b="1" i="1"/>
              <a:t>S</a:t>
            </a:r>
            <a:r>
              <a:rPr lang="ru-RU" b="1"/>
              <a:t>род</a:t>
            </a:r>
            <a:r>
              <a:rPr lang="ru-RU" sz="2400" b="1"/>
              <a:t> − </a:t>
            </a:r>
            <a:r>
              <a:rPr lang="ru-RU" sz="2400" b="1" i="1"/>
              <a:t>S</a:t>
            </a:r>
            <a:r>
              <a:rPr lang="ru-RU" b="1"/>
              <a:t>ум</a:t>
            </a:r>
            <a:endParaRPr lang="ru-RU" b="1" i="1"/>
          </a:p>
          <a:p>
            <a:pPr>
              <a:lnSpc>
                <a:spcPct val="160000"/>
              </a:lnSpc>
              <a:buFont typeface="Wingdings" pitchFamily="2" charset="2"/>
              <a:buChar char="Ø"/>
            </a:pPr>
            <a:r>
              <a:rPr lang="ru-RU" sz="2400" b="1" i="1"/>
              <a:t> число браков, </a:t>
            </a:r>
            <a:r>
              <a:rPr lang="ru-RU" sz="2400"/>
              <a:t>заключенных в данной стране за год (</a:t>
            </a:r>
            <a:r>
              <a:rPr lang="ru-RU" sz="2400" b="1" i="1"/>
              <a:t>S</a:t>
            </a:r>
            <a:r>
              <a:rPr lang="ru-RU" b="1"/>
              <a:t>бр</a:t>
            </a:r>
            <a:r>
              <a:rPr lang="ru-RU" sz="2400"/>
              <a:t>), или </a:t>
            </a:r>
            <a:r>
              <a:rPr lang="ru-RU" sz="2400" b="1" i="1"/>
              <a:t>число лиц, вступивших в брак</a:t>
            </a:r>
            <a:r>
              <a:rPr lang="ru-RU" sz="2400"/>
              <a:t> (</a:t>
            </a:r>
            <a:r>
              <a:rPr lang="ru-RU" sz="2400" b="1"/>
              <a:t>2*</a:t>
            </a:r>
            <a:r>
              <a:rPr lang="ru-RU" sz="2400" b="1" i="1"/>
              <a:t>S</a:t>
            </a:r>
            <a:r>
              <a:rPr lang="ru-RU" b="1"/>
              <a:t>бр</a:t>
            </a:r>
            <a:r>
              <a:rPr lang="ru-RU" sz="2400"/>
              <a:t>);</a:t>
            </a:r>
          </a:p>
          <a:p>
            <a:pPr>
              <a:lnSpc>
                <a:spcPct val="160000"/>
              </a:lnSpc>
              <a:buFont typeface="Wingdings" pitchFamily="2" charset="2"/>
              <a:buChar char="Ø"/>
            </a:pPr>
            <a:r>
              <a:rPr lang="ru-RU" sz="2400" b="1" i="1"/>
              <a:t>число разводов</a:t>
            </a:r>
            <a:r>
              <a:rPr lang="ru-RU" sz="2400"/>
              <a:t> (расторгнутых браков) в данной стране за год (</a:t>
            </a:r>
            <a:r>
              <a:rPr lang="ru-RU" sz="2400" b="1" i="1"/>
              <a:t>S</a:t>
            </a:r>
            <a:r>
              <a:rPr lang="ru-RU" b="1"/>
              <a:t>разв</a:t>
            </a:r>
            <a:r>
              <a:rPr lang="ru-RU" sz="2400"/>
              <a:t>), или </a:t>
            </a:r>
            <a:r>
              <a:rPr lang="ru-RU" sz="2400" b="1" i="1"/>
              <a:t>число лиц, расторгнувших брак</a:t>
            </a:r>
            <a:r>
              <a:rPr lang="ru-RU" sz="2400"/>
              <a:t> (</a:t>
            </a:r>
            <a:r>
              <a:rPr lang="ru-RU" sz="2400" b="1"/>
              <a:t>2*</a:t>
            </a:r>
            <a:r>
              <a:rPr lang="ru-RU" sz="2400" b="1" i="1"/>
              <a:t>S</a:t>
            </a:r>
            <a:r>
              <a:rPr lang="ru-RU" b="1"/>
              <a:t>разв</a:t>
            </a:r>
            <a:r>
              <a:rPr lang="ru-RU" sz="2400"/>
              <a:t>).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B2BA9545-C47C-4294-B9AB-5BE9109049A9}" type="slidenum">
              <a:rPr lang="ru-RU" sz="1800" b="1"/>
              <a:pPr>
                <a:defRPr/>
              </a:pPr>
              <a:t>4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1555" name="Text Box 3"/>
          <p:cNvSpPr txBox="1">
            <a:spLocks noChangeArrowheads="1"/>
          </p:cNvSpPr>
          <p:nvPr/>
        </p:nvSpPr>
        <p:spPr bwMode="auto">
          <a:xfrm>
            <a:off x="71438" y="-26988"/>
            <a:ext cx="8964612" cy="6737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40000"/>
              </a:lnSpc>
            </a:pPr>
            <a:r>
              <a:rPr lang="ru-RU" sz="2400" b="1" i="1"/>
              <a:t>Общие коэффициенты естественного движения</a:t>
            </a:r>
            <a:r>
              <a:rPr lang="ru-RU" sz="2400" b="1"/>
              <a:t> </a:t>
            </a:r>
            <a:r>
              <a:rPr lang="ru-RU" sz="2400"/>
              <a:t>населения рассчитываются по одной и той же методологии как отношение соответствующего абсолютного показателя к среднегодовой численности населения и определяются по нижеследующим формулам: </a:t>
            </a:r>
            <a:endParaRPr lang="ru-RU" sz="2400" b="1" i="1"/>
          </a:p>
          <a:p>
            <a:pPr algn="just">
              <a:lnSpc>
                <a:spcPct val="140000"/>
              </a:lnSpc>
              <a:buFont typeface="Wingdings" pitchFamily="2" charset="2"/>
              <a:buChar char="ü"/>
            </a:pPr>
            <a:r>
              <a:rPr lang="ru-RU" sz="2400" b="1" i="1"/>
              <a:t> коэффициент рождаемости:</a:t>
            </a:r>
            <a:r>
              <a:rPr lang="ru-RU" sz="2400"/>
              <a:t>  </a:t>
            </a:r>
            <a:r>
              <a:rPr lang="ru-RU" sz="2400" b="1"/>
              <a:t>K</a:t>
            </a:r>
            <a:r>
              <a:rPr lang="ru-RU" b="1"/>
              <a:t>рожд</a:t>
            </a:r>
            <a:r>
              <a:rPr lang="ru-RU" sz="2400" b="1"/>
              <a:t> = </a:t>
            </a:r>
            <a:r>
              <a:rPr lang="ru-RU" sz="2400" b="1" i="1"/>
              <a:t>S</a:t>
            </a:r>
            <a:r>
              <a:rPr lang="ru-RU" b="1"/>
              <a:t>род</a:t>
            </a:r>
            <a:r>
              <a:rPr lang="ru-RU" sz="2400" b="1"/>
              <a:t> / </a:t>
            </a:r>
            <a:r>
              <a:rPr lang="ru-RU" sz="2400" b="1" i="1"/>
              <a:t>S * </a:t>
            </a:r>
            <a:r>
              <a:rPr lang="ru-RU" sz="2400" b="1"/>
              <a:t>1000</a:t>
            </a:r>
          </a:p>
          <a:p>
            <a:pPr algn="just">
              <a:lnSpc>
                <a:spcPct val="140000"/>
              </a:lnSpc>
            </a:pPr>
            <a:r>
              <a:rPr lang="ru-RU" sz="2400"/>
              <a:t>    где </a:t>
            </a:r>
            <a:r>
              <a:rPr lang="ru-RU" sz="2400" b="1"/>
              <a:t>K</a:t>
            </a:r>
            <a:r>
              <a:rPr lang="ru-RU" b="1"/>
              <a:t>рожд</a:t>
            </a:r>
            <a:r>
              <a:rPr lang="ru-RU" sz="2400"/>
              <a:t> - число родившихся на 1000 человек населения в среднем за год на данной территории;</a:t>
            </a:r>
            <a:endParaRPr lang="ru-RU" sz="2400" i="1"/>
          </a:p>
          <a:p>
            <a:pPr algn="just">
              <a:lnSpc>
                <a:spcPct val="140000"/>
              </a:lnSpc>
            </a:pPr>
            <a:r>
              <a:rPr lang="ru-RU" sz="2400" i="1"/>
              <a:t>           </a:t>
            </a:r>
            <a:r>
              <a:rPr lang="ru-RU" sz="2400" b="1" i="1"/>
              <a:t>S</a:t>
            </a:r>
            <a:r>
              <a:rPr lang="ru-RU" sz="2400"/>
              <a:t> - среднегодовая численность населения, прожива-ющего на территории данной страны;</a:t>
            </a:r>
            <a:endParaRPr lang="ru-RU" sz="2400" b="1" i="1"/>
          </a:p>
          <a:p>
            <a:pPr algn="just">
              <a:lnSpc>
                <a:spcPct val="140000"/>
              </a:lnSpc>
              <a:buFont typeface="Wingdings" pitchFamily="2" charset="2"/>
              <a:buChar char="ü"/>
            </a:pPr>
            <a:r>
              <a:rPr lang="ru-RU" sz="2400" b="1" i="1"/>
              <a:t> коэффициент смертности:</a:t>
            </a:r>
            <a:r>
              <a:rPr lang="ru-RU" sz="2400"/>
              <a:t>   </a:t>
            </a:r>
            <a:r>
              <a:rPr lang="ru-RU" sz="2400" b="1"/>
              <a:t>K</a:t>
            </a:r>
            <a:r>
              <a:rPr lang="ru-RU" b="1"/>
              <a:t>см</a:t>
            </a:r>
            <a:r>
              <a:rPr lang="ru-RU" sz="2400" b="1"/>
              <a:t> = </a:t>
            </a:r>
            <a:r>
              <a:rPr lang="ru-RU" sz="2400" b="1" i="1"/>
              <a:t>S</a:t>
            </a:r>
            <a:r>
              <a:rPr lang="ru-RU" b="1"/>
              <a:t>умер</a:t>
            </a:r>
            <a:r>
              <a:rPr lang="ru-RU" sz="2400" b="1"/>
              <a:t> / </a:t>
            </a:r>
            <a:r>
              <a:rPr lang="ru-RU" sz="2400" b="1" i="1"/>
              <a:t>S * </a:t>
            </a:r>
            <a:r>
              <a:rPr lang="ru-RU" sz="2400" b="1"/>
              <a:t>1000</a:t>
            </a:r>
          </a:p>
          <a:p>
            <a:pPr algn="just">
              <a:lnSpc>
                <a:spcPct val="140000"/>
              </a:lnSpc>
            </a:pPr>
            <a:r>
              <a:rPr lang="ru-RU" sz="2400"/>
              <a:t>    где </a:t>
            </a:r>
            <a:r>
              <a:rPr lang="ru-RU" sz="2400" b="1"/>
              <a:t>K</a:t>
            </a:r>
            <a:r>
              <a:rPr lang="ru-RU" b="1"/>
              <a:t>см</a:t>
            </a:r>
            <a:r>
              <a:rPr lang="ru-RU" sz="2400"/>
              <a:t> - число умерших на 1000 человек населения в среднем за год на данной территории; 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B14E1F1F-8F77-4847-BD6F-4A95C3554FD3}" type="slidenum">
              <a:rPr lang="ru-RU" sz="1800" b="1"/>
              <a:pPr>
                <a:defRPr/>
              </a:pPr>
              <a:t>5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2579" name="Text Box 3"/>
          <p:cNvSpPr txBox="1">
            <a:spLocks noChangeArrowheads="1"/>
          </p:cNvSpPr>
          <p:nvPr/>
        </p:nvSpPr>
        <p:spPr bwMode="auto">
          <a:xfrm>
            <a:off x="179388" y="404813"/>
            <a:ext cx="8785225" cy="564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90000"/>
              </a:lnSpc>
              <a:buFont typeface="Wingdings" pitchFamily="2" charset="2"/>
              <a:buChar char="ü"/>
            </a:pPr>
            <a:r>
              <a:rPr lang="ru-RU" sz="2400" b="1" i="1"/>
              <a:t>коэффициент естественного прироста:</a:t>
            </a:r>
            <a:r>
              <a:rPr lang="ru-RU" sz="2400"/>
              <a:t> </a:t>
            </a:r>
          </a:p>
          <a:p>
            <a:pPr algn="ctr">
              <a:lnSpc>
                <a:spcPct val="190000"/>
              </a:lnSpc>
              <a:buFont typeface="Wingdings" pitchFamily="2" charset="2"/>
              <a:buNone/>
            </a:pPr>
            <a:r>
              <a:rPr lang="ru-RU" sz="2400" b="1"/>
              <a:t>К</a:t>
            </a:r>
            <a:r>
              <a:rPr lang="ru-RU" b="1"/>
              <a:t>ест прир</a:t>
            </a:r>
            <a:r>
              <a:rPr lang="ru-RU" sz="2400" b="1"/>
              <a:t> = K</a:t>
            </a:r>
            <a:r>
              <a:rPr lang="ru-RU" b="1"/>
              <a:t>рожд</a:t>
            </a:r>
            <a:r>
              <a:rPr lang="ru-RU" sz="2400" b="1"/>
              <a:t> − K</a:t>
            </a:r>
            <a:r>
              <a:rPr lang="ru-RU" b="1"/>
              <a:t>см</a:t>
            </a:r>
            <a:r>
              <a:rPr lang="ru-RU" sz="2400" b="1"/>
              <a:t> </a:t>
            </a:r>
            <a:endParaRPr lang="ru-RU" sz="2400" b="1" i="1"/>
          </a:p>
          <a:p>
            <a:pPr>
              <a:lnSpc>
                <a:spcPct val="190000"/>
              </a:lnSpc>
              <a:buFont typeface="Wingdings" pitchFamily="2" charset="2"/>
              <a:buChar char="ü"/>
            </a:pPr>
            <a:r>
              <a:rPr lang="ru-RU" sz="2400" b="1" i="1"/>
              <a:t>коэффициент брачности:</a:t>
            </a:r>
            <a:r>
              <a:rPr lang="ru-RU" sz="2400"/>
              <a:t> </a:t>
            </a:r>
          </a:p>
          <a:p>
            <a:pPr algn="ctr">
              <a:lnSpc>
                <a:spcPct val="190000"/>
              </a:lnSpc>
              <a:buFont typeface="Wingdings" pitchFamily="2" charset="2"/>
              <a:buNone/>
            </a:pPr>
            <a:r>
              <a:rPr lang="ru-RU" sz="2400" b="1"/>
              <a:t>K</a:t>
            </a:r>
            <a:r>
              <a:rPr lang="ru-RU" b="1"/>
              <a:t>бр</a:t>
            </a:r>
            <a:r>
              <a:rPr lang="ru-RU" sz="2400" b="1"/>
              <a:t> = 2*</a:t>
            </a:r>
            <a:r>
              <a:rPr lang="ru-RU" sz="2400" b="1" i="1"/>
              <a:t>S</a:t>
            </a:r>
            <a:r>
              <a:rPr lang="ru-RU" b="1"/>
              <a:t>бр</a:t>
            </a:r>
            <a:r>
              <a:rPr lang="ru-RU" sz="2400" b="1"/>
              <a:t> / </a:t>
            </a:r>
            <a:r>
              <a:rPr lang="ru-RU" sz="2400" b="1" i="1"/>
              <a:t>S * </a:t>
            </a:r>
            <a:r>
              <a:rPr lang="ru-RU" sz="2400" b="1"/>
              <a:t>1000</a:t>
            </a:r>
          </a:p>
          <a:p>
            <a:pPr>
              <a:lnSpc>
                <a:spcPct val="190000"/>
              </a:lnSpc>
            </a:pPr>
            <a:r>
              <a:rPr lang="ru-RU" sz="2400"/>
              <a:t>    где 2*</a:t>
            </a:r>
            <a:r>
              <a:rPr lang="ru-RU" sz="2400" i="1"/>
              <a:t>S</a:t>
            </a:r>
            <a:r>
              <a:rPr lang="ru-RU" sz="2400"/>
              <a:t>бр - число лиц, вступивших в брак; </a:t>
            </a:r>
            <a:endParaRPr lang="ru-RU" sz="2400" b="1" i="1"/>
          </a:p>
          <a:p>
            <a:pPr>
              <a:lnSpc>
                <a:spcPct val="190000"/>
              </a:lnSpc>
              <a:buFont typeface="Wingdings" pitchFamily="2" charset="2"/>
              <a:buChar char="ü"/>
            </a:pPr>
            <a:r>
              <a:rPr lang="ru-RU" sz="2400" b="1" i="1"/>
              <a:t>коэффициент разводимости:</a:t>
            </a:r>
            <a:r>
              <a:rPr lang="ru-RU" sz="2400"/>
              <a:t> </a:t>
            </a:r>
          </a:p>
          <a:p>
            <a:pPr algn="ctr">
              <a:lnSpc>
                <a:spcPct val="190000"/>
              </a:lnSpc>
              <a:buFont typeface="Wingdings" pitchFamily="2" charset="2"/>
              <a:buNone/>
            </a:pPr>
            <a:r>
              <a:rPr lang="ru-RU" sz="2400" b="1"/>
              <a:t>К</a:t>
            </a:r>
            <a:r>
              <a:rPr lang="ru-RU" b="1"/>
              <a:t>разв</a:t>
            </a:r>
            <a:r>
              <a:rPr lang="ru-RU" sz="2400" b="1"/>
              <a:t> = 2*</a:t>
            </a:r>
            <a:r>
              <a:rPr lang="ru-RU" sz="2400" b="1" i="1"/>
              <a:t>S</a:t>
            </a:r>
            <a:r>
              <a:rPr lang="ru-RU" b="1"/>
              <a:t>разв</a:t>
            </a:r>
            <a:r>
              <a:rPr lang="ru-RU" sz="2400" b="1"/>
              <a:t> / </a:t>
            </a:r>
            <a:r>
              <a:rPr lang="ru-RU" sz="2400" b="1" i="1"/>
              <a:t>S * </a:t>
            </a:r>
            <a:r>
              <a:rPr lang="ru-RU" sz="2400" b="1"/>
              <a:t>1000</a:t>
            </a:r>
          </a:p>
          <a:p>
            <a:pPr>
              <a:lnSpc>
                <a:spcPct val="190000"/>
              </a:lnSpc>
            </a:pPr>
            <a:r>
              <a:rPr lang="ru-RU" sz="2400"/>
              <a:t>    где 2*</a:t>
            </a:r>
            <a:r>
              <a:rPr lang="ru-RU" sz="2400" i="1"/>
              <a:t>S</a:t>
            </a:r>
            <a:r>
              <a:rPr lang="ru-RU" sz="2400"/>
              <a:t>разв - число лиц, разведенных в данном году.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8AB73D06-546C-4639-A06B-6639BEE04D3B}" type="slidenum">
              <a:rPr lang="ru-RU" sz="1800" b="1"/>
              <a:pPr>
                <a:defRPr/>
              </a:pPr>
              <a:t>6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000"/>
                            </p:stCondLst>
                            <p:childTnLst>
                              <p:par>
                                <p:cTn id="1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03" name="Text Box 3"/>
          <p:cNvSpPr txBox="1">
            <a:spLocks noChangeArrowheads="1"/>
          </p:cNvSpPr>
          <p:nvPr/>
        </p:nvSpPr>
        <p:spPr bwMode="auto">
          <a:xfrm>
            <a:off x="179388" y="260350"/>
            <a:ext cx="8713787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Средняя численность населения за период определяется следующим образом:</a:t>
            </a:r>
          </a:p>
          <a:p>
            <a:r>
              <a:rPr lang="ru-RU" sz="2400"/>
              <a:t>1) при наличии данных о численности населения на начало и конец периода по формуле средней арифметической простой: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17B9D95A-7C93-4154-A64C-E1E2BD3C65C5}" type="slidenum">
              <a:rPr lang="ru-RU" sz="1800" b="1"/>
              <a:pPr>
                <a:defRPr/>
              </a:pPr>
              <a:t>7</a:t>
            </a:fld>
            <a:endParaRPr lang="ru-RU" b="1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3203575" y="2060575"/>
          <a:ext cx="1909763" cy="1008063"/>
        </p:xfrm>
        <a:graphic>
          <a:graphicData uri="http://schemas.openxmlformats.org/presentationml/2006/ole">
            <p:oleObj spid="_x0000_s1026" name="Equation" r:id="rId3" imgW="850680" imgH="444240" progId="Equation.DSMT4">
              <p:embed/>
            </p:oleObj>
          </a:graphicData>
        </a:graphic>
      </p:graphicFrame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323850" y="3357563"/>
            <a:ext cx="8569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2) при наличии данных о численности населения на определенные даты с равноотстоящими интервалами по формуле средней хронологической: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608" name="Object 8"/>
          <p:cNvGraphicFramePr>
            <a:graphicFrameLocks noChangeAspect="1"/>
          </p:cNvGraphicFramePr>
          <p:nvPr/>
        </p:nvGraphicFramePr>
        <p:xfrm>
          <a:off x="2051050" y="4867275"/>
          <a:ext cx="4465638" cy="1419225"/>
        </p:xfrm>
        <a:graphic>
          <a:graphicData uri="http://schemas.openxmlformats.org/presentationml/2006/ole">
            <p:oleObj spid="_x0000_s1027" name="Equation" r:id="rId4" imgW="2044440" imgH="6476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 autoUpdateAnimBg="0" advAuto="0"/>
      <p:bldP spid="1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03" name="Text Box 3"/>
          <p:cNvSpPr txBox="1">
            <a:spLocks noChangeArrowheads="1"/>
          </p:cNvSpPr>
          <p:nvPr/>
        </p:nvSpPr>
        <p:spPr bwMode="auto">
          <a:xfrm>
            <a:off x="179388" y="260350"/>
            <a:ext cx="87137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3) при наличии данных о численности населения на определенные даты с неравноотстоящими интервалами по формуле средней арифметической взвешенной: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E3044E45-4570-4D11-8617-298F33A907E0}" type="slidenum">
              <a:rPr lang="ru-RU" sz="1800" b="1"/>
              <a:pPr>
                <a:defRPr/>
              </a:pPr>
              <a:t>8</a:t>
            </a:fld>
            <a:endParaRPr lang="ru-RU" b="1" dirty="0"/>
          </a:p>
        </p:txBody>
      </p:sp>
      <p:sp>
        <p:nvSpPr>
          <p:cNvPr id="205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3300" name="Object 4"/>
          <p:cNvGraphicFramePr>
            <a:graphicFrameLocks noChangeAspect="1"/>
          </p:cNvGraphicFramePr>
          <p:nvPr/>
        </p:nvGraphicFramePr>
        <p:xfrm>
          <a:off x="3132138" y="1773238"/>
          <a:ext cx="2193925" cy="1368425"/>
        </p:xfrm>
        <a:graphic>
          <a:graphicData uri="http://schemas.openxmlformats.org/presentationml/2006/ole">
            <p:oleObj spid="_x0000_s2050" name="Equation" r:id="rId3" imgW="888840" imgH="5587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03" name="Text Box 3"/>
          <p:cNvSpPr txBox="1">
            <a:spLocks noChangeArrowheads="1"/>
          </p:cNvSpPr>
          <p:nvPr/>
        </p:nvSpPr>
        <p:spPr bwMode="auto">
          <a:xfrm>
            <a:off x="179388" y="260350"/>
            <a:ext cx="8713787" cy="708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50000"/>
              </a:spcBef>
            </a:pPr>
            <a:r>
              <a:rPr lang="ru-RU" sz="2400"/>
              <a:t>Трудовой потенциал может быть определен как потенциальный, так и располагаемый. Его величина во многом зависит от различий в численности </a:t>
            </a:r>
            <a:r>
              <a:rPr lang="ru-RU" sz="2400" b="1"/>
              <a:t>наличного</a:t>
            </a:r>
            <a:r>
              <a:rPr lang="ru-RU" sz="2400"/>
              <a:t>, </a:t>
            </a:r>
            <a:r>
              <a:rPr lang="ru-RU" sz="2400" b="1"/>
              <a:t>постоянного </a:t>
            </a:r>
            <a:r>
              <a:rPr lang="ru-RU" sz="2400"/>
              <a:t>и </a:t>
            </a:r>
            <a:r>
              <a:rPr lang="ru-RU" sz="2400" b="1"/>
              <a:t>юридического </a:t>
            </a:r>
            <a:r>
              <a:rPr lang="ru-RU" sz="2400"/>
              <a:t>населения. </a:t>
            </a:r>
          </a:p>
          <a:p>
            <a:endParaRPr lang="ru-RU" sz="2400" i="1"/>
          </a:p>
          <a:p>
            <a:pPr algn="just"/>
            <a:r>
              <a:rPr lang="ru-RU" sz="2400" i="1"/>
              <a:t>Постоянное население</a:t>
            </a:r>
            <a:r>
              <a:rPr lang="ru-RU" sz="2400"/>
              <a:t> – это совокупность людей, постоянно проживающих в данном населенном пункте, независимо от их местонахождения в момент учета. </a:t>
            </a:r>
          </a:p>
          <a:p>
            <a:pPr algn="just"/>
            <a:endParaRPr lang="ru-RU" sz="2400"/>
          </a:p>
          <a:p>
            <a:pPr algn="just"/>
            <a:r>
              <a:rPr lang="ru-RU" sz="2400"/>
              <a:t>Постоянное население (П) определяется по следующей формуле:</a:t>
            </a:r>
          </a:p>
          <a:p>
            <a:pPr algn="ctr"/>
            <a:r>
              <a:rPr lang="ru-RU" sz="3200" b="1"/>
              <a:t>П = Н + ВО − ВП</a:t>
            </a:r>
            <a:r>
              <a:rPr lang="ru-RU" sz="2400"/>
              <a:t>,</a:t>
            </a:r>
          </a:p>
          <a:p>
            <a:r>
              <a:rPr lang="ru-RU" sz="2400"/>
              <a:t>где Н – наличное население;</a:t>
            </a:r>
          </a:p>
          <a:p>
            <a:r>
              <a:rPr lang="ru-RU" sz="2400"/>
              <a:t>      ВО – временно отсутствующие;</a:t>
            </a:r>
          </a:p>
          <a:p>
            <a:r>
              <a:rPr lang="ru-RU" sz="2400"/>
              <a:t>      ВП – временно присутствующие.</a:t>
            </a:r>
          </a:p>
          <a:p>
            <a:pPr algn="just">
              <a:lnSpc>
                <a:spcPct val="110000"/>
              </a:lnSpc>
              <a:spcBef>
                <a:spcPct val="50000"/>
              </a:spcBef>
            </a:pPr>
            <a:endParaRPr lang="ru-RU" sz="2400"/>
          </a:p>
          <a:p>
            <a:pPr algn="just">
              <a:lnSpc>
                <a:spcPct val="110000"/>
              </a:lnSpc>
              <a:spcBef>
                <a:spcPct val="50000"/>
              </a:spcBef>
            </a:pPr>
            <a:endParaRPr lang="ru-RU" sz="24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97900" y="6453188"/>
            <a:ext cx="511175" cy="427037"/>
          </a:xfrm>
        </p:spPr>
        <p:txBody>
          <a:bodyPr/>
          <a:lstStyle/>
          <a:p>
            <a:pPr>
              <a:defRPr/>
            </a:pPr>
            <a:fld id="{CD19A9BD-D7E1-4036-86F9-72DA1AA887A5}" type="slidenum">
              <a:rPr lang="ru-RU" sz="1800" b="1"/>
              <a:pPr>
                <a:defRPr/>
              </a:pPr>
              <a:t>9</a:t>
            </a:fld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153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53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53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53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153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53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153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153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/>
    </p:bldLst>
  </p:timing>
</p:sld>
</file>

<file path=ppt/theme/theme1.xml><?xml version="1.0" encoding="utf-8"?>
<a:theme xmlns:a="http://schemas.openxmlformats.org/drawingml/2006/main" name="Сетка с тенью">
  <a:themeElements>
    <a:clrScheme name="Сетка с тенью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Сетка с тень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ка с тенью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1016</TotalTime>
  <Words>1457</Words>
  <Application>Microsoft Office PowerPoint</Application>
  <PresentationFormat>Экран (4:3)</PresentationFormat>
  <Paragraphs>145</Paragraphs>
  <Slides>21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Wingdings</vt:lpstr>
      <vt:lpstr>Times New Roman</vt:lpstr>
      <vt:lpstr>Сетка с тенью</vt:lpstr>
      <vt:lpstr>MathType 6.0 Equation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СтГАУ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YEVGENY</cp:lastModifiedBy>
  <cp:revision>73</cp:revision>
  <dcterms:created xsi:type="dcterms:W3CDTF">2004-02-20T08:27:47Z</dcterms:created>
  <dcterms:modified xsi:type="dcterms:W3CDTF">2014-10-21T20:55:33Z</dcterms:modified>
</cp:coreProperties>
</file>